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76" r:id="rId5"/>
    <p:sldId id="363" r:id="rId6"/>
    <p:sldId id="368" r:id="rId7"/>
    <p:sldId id="364" r:id="rId8"/>
    <p:sldId id="365" r:id="rId9"/>
    <p:sldId id="369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DFFF"/>
    <a:srgbClr val="F7F6F3"/>
    <a:srgbClr val="E1EBFE"/>
    <a:srgbClr val="F5F7FB"/>
    <a:srgbClr val="FFFDF7"/>
    <a:srgbClr val="FFFEF8"/>
    <a:srgbClr val="F8F6F5"/>
    <a:srgbClr val="151635"/>
    <a:srgbClr val="03213B"/>
    <a:srgbClr val="021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2" autoAdjust="0"/>
    <p:restoredTop sz="96247" autoAdjust="0"/>
  </p:normalViewPr>
  <p:slideViewPr>
    <p:cSldViewPr snapToGrid="0" showGuides="1">
      <p:cViewPr>
        <p:scale>
          <a:sx n="100" d="100"/>
          <a:sy n="100" d="100"/>
        </p:scale>
        <p:origin x="1050" y="228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-13766"/>
    </p:cViewPr>
  </p:sorterViewPr>
  <p:notesViewPr>
    <p:cSldViewPr snapToGrid="0">
      <p:cViewPr varScale="1">
        <p:scale>
          <a:sx n="122" d="100"/>
          <a:sy n="122" d="100"/>
        </p:scale>
        <p:origin x="6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nab Das" userId="ebdad78e63cdf28d" providerId="LiveId" clId="{1DF4A7C2-82D8-4104-8508-215222E47EAD}"/>
    <pc:docChg chg="modSld">
      <pc:chgData name="Arnab Das" userId="ebdad78e63cdf28d" providerId="LiveId" clId="{1DF4A7C2-82D8-4104-8508-215222E47EAD}" dt="2025-03-06T21:44:58.191" v="1" actId="20577"/>
      <pc:docMkLst>
        <pc:docMk/>
      </pc:docMkLst>
      <pc:sldChg chg="modSp mod">
        <pc:chgData name="Arnab Das" userId="ebdad78e63cdf28d" providerId="LiveId" clId="{1DF4A7C2-82D8-4104-8508-215222E47EAD}" dt="2025-03-06T21:44:58.191" v="1" actId="20577"/>
        <pc:sldMkLst>
          <pc:docMk/>
          <pc:sldMk cId="3230294661" sldId="303"/>
        </pc:sldMkLst>
        <pc:spChg chg="mod">
          <ac:chgData name="Arnab Das" userId="ebdad78e63cdf28d" providerId="LiveId" clId="{1DF4A7C2-82D8-4104-8508-215222E47EAD}" dt="2025-03-06T21:44:58.191" v="1" actId="20577"/>
          <ac:spMkLst>
            <pc:docMk/>
            <pc:sldMk cId="3230294661" sldId="303"/>
            <ac:spMk id="15" creationId="{0710CB70-911B-13D8-EFCD-B894B012130B}"/>
          </ac:spMkLst>
        </pc:spChg>
      </pc:sldChg>
    </pc:docChg>
  </pc:docChgLst>
  <pc:docChgLst>
    <pc:chgData name="Arnab Das" userId="ebdad78e63cdf28d" providerId="LiveId" clId="{92DF6A86-1F79-4A56-ADEC-03D1CCD46EFA}"/>
    <pc:docChg chg="delSld">
      <pc:chgData name="Arnab Das" userId="ebdad78e63cdf28d" providerId="LiveId" clId="{92DF6A86-1F79-4A56-ADEC-03D1CCD46EFA}" dt="2024-08-17T20:03:47.731" v="4" actId="2696"/>
      <pc:docMkLst>
        <pc:docMk/>
      </pc:docMkLst>
      <pc:sldChg chg="del">
        <pc:chgData name="Arnab Das" userId="ebdad78e63cdf28d" providerId="LiveId" clId="{92DF6A86-1F79-4A56-ADEC-03D1CCD46EFA}" dt="2024-08-17T20:03:47.731" v="4" actId="2696"/>
        <pc:sldMkLst>
          <pc:docMk/>
          <pc:sldMk cId="2775535166" sldId="275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478079616" sldId="277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640288181" sldId="278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246021298" sldId="279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107888131" sldId="281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157109385" sldId="282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517140333" sldId="283"/>
        </pc:sldMkLst>
      </pc:sldChg>
      <pc:sldChg chg="del">
        <pc:chgData name="Arnab Das" userId="ebdad78e63cdf28d" providerId="LiveId" clId="{92DF6A86-1F79-4A56-ADEC-03D1CCD46EFA}" dt="2024-08-17T20:03:38.838" v="3" actId="2696"/>
        <pc:sldMkLst>
          <pc:docMk/>
          <pc:sldMk cId="3760906987" sldId="285"/>
        </pc:sldMkLst>
      </pc:sldChg>
      <pc:sldChg chg="del">
        <pc:chgData name="Arnab Das" userId="ebdad78e63cdf28d" providerId="LiveId" clId="{92DF6A86-1F79-4A56-ADEC-03D1CCD46EFA}" dt="2024-08-17T20:03:32.425" v="0" actId="2696"/>
        <pc:sldMkLst>
          <pc:docMk/>
          <pc:sldMk cId="4157533387" sldId="288"/>
        </pc:sldMkLst>
      </pc:sldChg>
      <pc:sldChg chg="del">
        <pc:chgData name="Arnab Das" userId="ebdad78e63cdf28d" providerId="LiveId" clId="{92DF6A86-1F79-4A56-ADEC-03D1CCD46EFA}" dt="2024-08-17T20:03:36.909" v="2" actId="2696"/>
        <pc:sldMkLst>
          <pc:docMk/>
          <pc:sldMk cId="4182148033" sldId="293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2955924" sldId="294"/>
        </pc:sldMkLst>
      </pc:sldChg>
      <pc:sldChg chg="del">
        <pc:chgData name="Arnab Das" userId="ebdad78e63cdf28d" providerId="LiveId" clId="{92DF6A86-1F79-4A56-ADEC-03D1CCD46EFA}" dt="2024-08-17T20:03:34.604" v="1" actId="2696"/>
        <pc:sldMkLst>
          <pc:docMk/>
          <pc:sldMk cId="2519727083" sldId="29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7/12/2025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B40C3B-E28A-4854-8EDA-E7F8F6F6FFEF}" type="datetimeFigureOut">
              <a:rPr lang="zh-CN" altLang="en-US" smtClean="0"/>
              <a:t>2025/7/12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05BD-6D6F-49DB-9DE4-D4A6452D7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altLang="zh-CN" dirty="0"/>
              <a:t>Text</a:t>
            </a:r>
            <a:r>
              <a:rPr lang="zh-CN" altLang="en-US" dirty="0"/>
              <a:t> </a:t>
            </a:r>
            <a:r>
              <a:rPr lang="en-US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4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文本占位符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What Is A Content Delivery Network (CDN) And How It Works">
            <a:extLst>
              <a:ext uri="{FF2B5EF4-FFF2-40B4-BE49-F238E27FC236}">
                <a16:creationId xmlns:a16="http://schemas.microsoft.com/office/drawing/2014/main" id="{27B3099F-B437-5372-0FDB-98CC57BF23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3104" y="258375"/>
            <a:ext cx="5862398" cy="3359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916949"/>
            <a:ext cx="5478741" cy="3980571"/>
          </a:xfrm>
        </p:spPr>
        <p:txBody>
          <a:bodyPr/>
          <a:lstStyle/>
          <a:p>
            <a:r>
              <a:rPr lang="en-US" sz="1600" dirty="0">
                <a:latin typeface="Spectral"/>
              </a:rPr>
              <a:t>A CDN is a geographically distributed network of servers that work together to deliver </a:t>
            </a:r>
            <a:r>
              <a:rPr lang="en-US" sz="1600" b="1" dirty="0">
                <a:latin typeface="Spectral"/>
              </a:rPr>
              <a:t>web content</a:t>
            </a:r>
            <a:r>
              <a:rPr lang="en-US" sz="1600" dirty="0">
                <a:latin typeface="Spectral"/>
              </a:rPr>
              <a:t> (like HTML pages, JavaScript files, stylesheets, images, and videos) to users based on their </a:t>
            </a:r>
            <a:r>
              <a:rPr lang="en-US" sz="1600" b="1" dirty="0">
                <a:latin typeface="Spectral"/>
              </a:rPr>
              <a:t>geographic location</a:t>
            </a:r>
            <a:r>
              <a:rPr lang="en-US" sz="1600" dirty="0">
                <a:latin typeface="Spectral"/>
              </a:rPr>
              <a:t>.</a:t>
            </a:r>
          </a:p>
          <a:p>
            <a:endParaRPr lang="en-US" sz="1600" dirty="0">
              <a:latin typeface="Spectral"/>
            </a:endParaRPr>
          </a:p>
          <a:p>
            <a:r>
              <a:rPr lang="en-US" sz="1600" dirty="0">
                <a:latin typeface="Spectral"/>
              </a:rPr>
              <a:t>The primary purpose of a CDN is to deliver content to end-users with </a:t>
            </a:r>
            <a:r>
              <a:rPr lang="en-US" sz="1600" b="1" dirty="0">
                <a:latin typeface="Spectral"/>
              </a:rPr>
              <a:t>high availability</a:t>
            </a:r>
            <a:r>
              <a:rPr lang="en-US" sz="1600" dirty="0">
                <a:latin typeface="Spectral"/>
              </a:rPr>
              <a:t> and </a:t>
            </a:r>
            <a:r>
              <a:rPr lang="en-US" sz="1600" b="1" dirty="0">
                <a:latin typeface="Spectral"/>
              </a:rPr>
              <a:t>performance</a:t>
            </a:r>
            <a:r>
              <a:rPr lang="en-US" sz="1600" dirty="0">
                <a:latin typeface="Spectral"/>
              </a:rPr>
              <a:t> by reducing the physical distance between the server and the user.</a:t>
            </a:r>
          </a:p>
          <a:p>
            <a:endParaRPr lang="en-US" sz="1600" dirty="0">
              <a:latin typeface="Spectral"/>
            </a:endParaRPr>
          </a:p>
          <a:p>
            <a:r>
              <a:rPr lang="en-US" sz="1600" dirty="0">
                <a:latin typeface="Spectral"/>
              </a:rPr>
              <a:t>When a user requests content from a website, the CDN redirects the request to the nearest server in its network, </a:t>
            </a:r>
            <a:r>
              <a:rPr lang="en-US" sz="1600" b="1" dirty="0">
                <a:latin typeface="Spectral"/>
              </a:rPr>
              <a:t>reducing latency</a:t>
            </a:r>
            <a:r>
              <a:rPr lang="en-US" sz="1600" dirty="0">
                <a:latin typeface="Spectral"/>
              </a:rPr>
              <a:t> and </a:t>
            </a:r>
            <a:r>
              <a:rPr lang="en-US" sz="1600" b="1" dirty="0">
                <a:latin typeface="Spectral"/>
              </a:rPr>
              <a:t>improving load times.</a:t>
            </a:r>
            <a:endParaRPr lang="en-US" sz="1600" dirty="0">
              <a:latin typeface="Spectral"/>
            </a:endParaRPr>
          </a:p>
          <a:p>
            <a:endParaRPr lang="en-US" sz="1600" dirty="0">
              <a:latin typeface="Spectral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100863"/>
            <a:ext cx="10657436" cy="913126"/>
          </a:xfrm>
        </p:spPr>
        <p:txBody>
          <a:bodyPr/>
          <a:lstStyle/>
          <a:p>
            <a:r>
              <a:rPr lang="en-US" dirty="0"/>
              <a:t>What </a:t>
            </a:r>
            <a:r>
              <a:rPr lang="en-IN" dirty="0"/>
              <a:t>is a CDN </a:t>
            </a:r>
            <a:r>
              <a:rPr lang="en-US" dirty="0"/>
              <a:t>?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A00B192-AD43-7898-23C7-2FCBA9A7803D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 descr="What Is A Content Delivery Network (CDN) And How It Works">
            <a:extLst>
              <a:ext uri="{FF2B5EF4-FFF2-40B4-BE49-F238E27FC236}">
                <a16:creationId xmlns:a16="http://schemas.microsoft.com/office/drawing/2014/main" id="{F0758BDB-8425-8F35-39F5-F634D85FD1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3104" y="3443569"/>
            <a:ext cx="5787239" cy="3313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5D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9E62A6-3F86-0324-F172-32D0C1C5D7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What Is CDN? Learning All About Content Delivery Networks">
            <a:extLst>
              <a:ext uri="{FF2B5EF4-FFF2-40B4-BE49-F238E27FC236}">
                <a16:creationId xmlns:a16="http://schemas.microsoft.com/office/drawing/2014/main" id="{2F00ABD6-0BB3-D0F4-453C-46A5B9E922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88" b="3703"/>
          <a:stretch>
            <a:fillRect/>
          </a:stretch>
        </p:blipFill>
        <p:spPr bwMode="auto">
          <a:xfrm>
            <a:off x="4265613" y="1370364"/>
            <a:ext cx="7926387" cy="521268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FAFD0E-F6DA-AC06-6333-2EAA42EE9CB4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1BC2804D-AD3E-F1E7-1C23-6F14458A133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5" y="1622231"/>
            <a:ext cx="3419630" cy="4595689"/>
          </a:xfrm>
        </p:spPr>
        <p:txBody>
          <a:bodyPr/>
          <a:lstStyle/>
          <a:p>
            <a:r>
              <a:rPr lang="en-US" dirty="0">
                <a:latin typeface="Spectral"/>
              </a:rPr>
              <a:t>A </a:t>
            </a:r>
            <a:r>
              <a:rPr lang="en-US" b="1" dirty="0">
                <a:latin typeface="Spectral"/>
              </a:rPr>
              <a:t>CDN</a:t>
            </a:r>
            <a:r>
              <a:rPr lang="en-US" dirty="0">
                <a:latin typeface="Spectral"/>
              </a:rPr>
              <a:t> operates using three key components:</a:t>
            </a:r>
          </a:p>
          <a:p>
            <a:endParaRPr lang="en-US" sz="3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latin typeface="Spectral"/>
              </a:rPr>
              <a:t>Edge Servers</a:t>
            </a:r>
            <a:r>
              <a:rPr lang="en-US" dirty="0">
                <a:latin typeface="Spectral"/>
              </a:rPr>
              <a:t> – Located at </a:t>
            </a:r>
            <a:r>
              <a:rPr lang="en-US" b="1" dirty="0">
                <a:latin typeface="Spectral"/>
              </a:rPr>
              <a:t>Points of Presence (</a:t>
            </a:r>
            <a:r>
              <a:rPr lang="en-US" b="1" dirty="0" err="1">
                <a:latin typeface="Spectral"/>
              </a:rPr>
              <a:t>PoP</a:t>
            </a:r>
            <a:r>
              <a:rPr lang="en-US" b="1" dirty="0">
                <a:latin typeface="Spectral"/>
              </a:rPr>
              <a:t>) locations</a:t>
            </a:r>
            <a:r>
              <a:rPr lang="en-US" dirty="0">
                <a:latin typeface="Spectral"/>
              </a:rPr>
              <a:t>, these servers cache and deliver content closer to users.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endParaRPr lang="en-US" sz="3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latin typeface="Spectral"/>
              </a:rPr>
              <a:t>Origin Servers</a:t>
            </a:r>
            <a:r>
              <a:rPr lang="en-US" dirty="0">
                <a:latin typeface="Spectral"/>
              </a:rPr>
              <a:t> – The primary servers where the original content is stored.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endParaRPr lang="en-US" sz="1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latin typeface="Spectral"/>
              </a:rPr>
              <a:t>DNS (Domain Name System)</a:t>
            </a:r>
            <a:r>
              <a:rPr lang="en-US" dirty="0">
                <a:latin typeface="Spectral"/>
              </a:rPr>
              <a:t> – Directs user requests to the nearest edge server instead of the origin server.</a:t>
            </a:r>
          </a:p>
          <a:p>
            <a:endParaRPr lang="en-US" sz="100" dirty="0">
              <a:latin typeface="Spectral"/>
            </a:endParaRPr>
          </a:p>
          <a:p>
            <a:r>
              <a:rPr lang="en-US" dirty="0">
                <a:latin typeface="Spectral"/>
              </a:rPr>
              <a:t>By leveraging edge servers distributed across multiple geographical regions, CDNs minimize latency and accelerate content delivery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9F213E7-4941-8000-CDCB-780BEFF0F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251085"/>
            <a:ext cx="6015472" cy="913126"/>
          </a:xfrm>
        </p:spPr>
        <p:txBody>
          <a:bodyPr/>
          <a:lstStyle/>
          <a:p>
            <a:r>
              <a:rPr lang="en-US" dirty="0"/>
              <a:t>How Does a CDN Work?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8147FC7-9FA8-D4A1-FEEC-1348484833C7}"/>
              </a:ext>
            </a:extLst>
          </p:cNvPr>
          <p:cNvCxnSpPr>
            <a:cxnSpLocks/>
          </p:cNvCxnSpPr>
          <p:nvPr/>
        </p:nvCxnSpPr>
        <p:spPr>
          <a:xfrm>
            <a:off x="4050869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20EB9DB-29B6-E90E-3F00-D37D11E89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234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FCFD0A-FFB6-2CB9-10EF-2F74875276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9F4B6-E5FD-B93B-35B0-17592D29B09E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3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C62B240-5413-2F51-CBFA-D2F53DCC1B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164211"/>
            <a:ext cx="5478741" cy="5330713"/>
          </a:xfrm>
        </p:spPr>
        <p:txBody>
          <a:bodyPr/>
          <a:lstStyle/>
          <a:p>
            <a:r>
              <a:rPr lang="en-US" sz="1200" dirty="0">
                <a:latin typeface="Spectral"/>
              </a:rPr>
              <a:t>Here’s a step-by-step breakdown of how a CDN works: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solidFill>
                <a:schemeClr val="tx1"/>
              </a:solidFill>
              <a:latin typeface="Spectral"/>
            </a:endParaRPr>
          </a:p>
          <a:p>
            <a:pPr marL="228600" lvl="0" indent="-2286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1200" b="1" dirty="0">
                <a:solidFill>
                  <a:srgbClr val="363737"/>
                </a:solidFill>
                <a:latin typeface="Spectral"/>
              </a:rPr>
              <a:t>User Request</a:t>
            </a: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 – A user visits a website and requests content, such as an image, a webpage, or a video. This request must be </a:t>
            </a:r>
            <a:r>
              <a:rPr lang="en-US" altLang="en-US" sz="1200" b="1" dirty="0">
                <a:solidFill>
                  <a:srgbClr val="363737"/>
                </a:solidFill>
                <a:latin typeface="Spectral"/>
              </a:rPr>
              <a:t>resolved to a server</a:t>
            </a: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 that can serve the content.</a:t>
            </a:r>
          </a:p>
          <a:p>
            <a:pPr marL="228600" lvl="0" indent="-2286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en-US" altLang="en-US" sz="1200" dirty="0">
              <a:solidFill>
                <a:srgbClr val="363737"/>
              </a:solidFill>
              <a:latin typeface="Spectral"/>
            </a:endParaRPr>
          </a:p>
          <a:p>
            <a:pPr marL="228600" lvl="0" indent="-2286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1200" b="1" dirty="0">
                <a:solidFill>
                  <a:srgbClr val="363737"/>
                </a:solidFill>
                <a:latin typeface="Spectral"/>
              </a:rPr>
              <a:t>DNS Resolution</a:t>
            </a: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 – The browser </a:t>
            </a:r>
            <a:r>
              <a:rPr lang="en-US" altLang="en-US" sz="1200" b="1" dirty="0">
                <a:solidFill>
                  <a:srgbClr val="363737"/>
                </a:solidFill>
                <a:latin typeface="Spectral"/>
              </a:rPr>
              <a:t>sends a DNS query</a:t>
            </a: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 to resolve the web content address (e.g., https://cdn.example.com/images/logo.png) into an IP address. The DNS return the </a:t>
            </a:r>
            <a:r>
              <a:rPr lang="en-US" altLang="en-US" sz="1200" b="1" dirty="0">
                <a:solidFill>
                  <a:srgbClr val="363737"/>
                </a:solidFill>
                <a:latin typeface="Spectral"/>
              </a:rPr>
              <a:t>nearest CDN edge server’s IP address</a:t>
            </a: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 rather than the origin server.</a:t>
            </a:r>
          </a:p>
          <a:p>
            <a:pPr marL="228600" lvl="0" indent="-2286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en-US" altLang="en-US" sz="1200" dirty="0">
              <a:solidFill>
                <a:srgbClr val="363737"/>
              </a:solidFill>
              <a:latin typeface="Spectral"/>
            </a:endParaRPr>
          </a:p>
          <a:p>
            <a:pPr marL="228600" lvl="0" indent="-2286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1200" b="1" dirty="0">
                <a:solidFill>
                  <a:srgbClr val="363737"/>
                </a:solidFill>
                <a:latin typeface="Spectral"/>
              </a:rPr>
              <a:t>Cache Check</a:t>
            </a:r>
          </a:p>
          <a:p>
            <a:pPr marL="228600" lvl="0" indent="-2286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en-US" altLang="en-US" sz="1200" dirty="0">
              <a:solidFill>
                <a:srgbClr val="363737"/>
              </a:solidFill>
              <a:latin typeface="Spectral"/>
            </a:endParaRP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If the content is </a:t>
            </a:r>
            <a:r>
              <a:rPr lang="en-US" altLang="en-US" sz="1200" b="1" dirty="0">
                <a:solidFill>
                  <a:srgbClr val="363737"/>
                </a:solidFill>
                <a:latin typeface="Spectral"/>
              </a:rPr>
              <a:t>already cached</a:t>
            </a: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 at the edge server, it is served immediately to the user.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If not, the edge server forwards the request to the origin server. The origin server processes the request and </a:t>
            </a:r>
            <a:r>
              <a:rPr lang="en-US" altLang="en-US" sz="1200" b="1" dirty="0">
                <a:solidFill>
                  <a:srgbClr val="363737"/>
                </a:solidFill>
                <a:latin typeface="Spectral"/>
              </a:rPr>
              <a:t>sends the content back</a:t>
            </a: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 to the edge server. The edge server caches the content it retrieved from the origin server.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en-US" altLang="en-US" sz="1200" dirty="0">
              <a:solidFill>
                <a:srgbClr val="363737"/>
              </a:solidFill>
              <a:latin typeface="Spectral"/>
            </a:endParaRPr>
          </a:p>
          <a:p>
            <a:pPr marL="228600" lvl="0" indent="-2286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1200" b="1" dirty="0">
                <a:solidFill>
                  <a:srgbClr val="363737"/>
                </a:solidFill>
                <a:latin typeface="Spectral"/>
              </a:rPr>
              <a:t>Subsequent Requests</a:t>
            </a: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 – Once cached, future requests for the same content are served </a:t>
            </a:r>
            <a:r>
              <a:rPr lang="en-US" altLang="en-US" sz="1200" b="1" dirty="0">
                <a:solidFill>
                  <a:srgbClr val="363737"/>
                </a:solidFill>
                <a:latin typeface="Spectral"/>
              </a:rPr>
              <a:t>directly from the edge server</a:t>
            </a: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, reducing load on the origin and improving speed.</a:t>
            </a:r>
          </a:p>
          <a:p>
            <a:pPr marL="228600" lvl="0" indent="-2286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endParaRPr lang="en-US" altLang="en-US" sz="1200" dirty="0">
              <a:solidFill>
                <a:srgbClr val="363737"/>
              </a:solidFill>
              <a:latin typeface="Spectral"/>
            </a:endParaRPr>
          </a:p>
          <a:p>
            <a:pPr marL="228600" lvl="0" indent="-228600" eaLnBrk="0" fontAlgn="base" hangingPunct="0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1200" b="1" dirty="0">
                <a:solidFill>
                  <a:srgbClr val="363737"/>
                </a:solidFill>
                <a:latin typeface="Spectral"/>
              </a:rPr>
              <a:t>CDNs</a:t>
            </a: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 use a </a:t>
            </a:r>
            <a:r>
              <a:rPr lang="en-US" altLang="en-US" sz="1200" b="1" dirty="0">
                <a:solidFill>
                  <a:srgbClr val="363737"/>
                </a:solidFill>
                <a:latin typeface="Spectral"/>
              </a:rPr>
              <a:t>Time-to-Live (TTL) mechanism</a:t>
            </a: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 to determine how long content remains cached before expiring. To ensure users always receive the latest version, </a:t>
            </a:r>
            <a:r>
              <a:rPr lang="en-US" altLang="en-US" sz="1200" b="1" dirty="0">
                <a:solidFill>
                  <a:srgbClr val="363737"/>
                </a:solidFill>
                <a:latin typeface="Spectral"/>
              </a:rPr>
              <a:t>CDNs periodically refresh and update cached content</a:t>
            </a:r>
            <a:r>
              <a:rPr lang="en-US" altLang="en-US" sz="1200" dirty="0">
                <a:solidFill>
                  <a:srgbClr val="363737"/>
                </a:solidFill>
                <a:latin typeface="Spectral"/>
              </a:rPr>
              <a:t> from the origin server.</a:t>
            </a:r>
            <a:endParaRPr lang="en-US" altLang="en-US" sz="1200" dirty="0">
              <a:solidFill>
                <a:schemeClr val="tx1"/>
              </a:solidFill>
              <a:latin typeface="Spectral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CD2C5BE-5BBC-ED2A-4566-A15C5CF2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251085"/>
            <a:ext cx="6015472" cy="913126"/>
          </a:xfrm>
        </p:spPr>
        <p:txBody>
          <a:bodyPr/>
          <a:lstStyle/>
          <a:p>
            <a:r>
              <a:rPr lang="en-US" dirty="0"/>
              <a:t>How Does a CDN Work?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AB62F3E-7FD0-320E-F421-1391818714BB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3B37FD82-151E-E5D8-9160-60D7F1995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481871" y="269654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5169DE0-E17F-80ED-FF95-E158B19B1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856932"/>
            <a:ext cx="5848836" cy="554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931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BA0DB4-EC2A-DD38-4F7F-8071BBE824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0B0806-8211-AAFA-2567-FFA981E7C7BC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4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827868B-BF2F-D700-6C8A-72C2140905C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195057"/>
            <a:ext cx="5855013" cy="5562080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b="1" dirty="0">
                <a:latin typeface="Spectral"/>
              </a:rPr>
              <a:t>Faster Load Times</a:t>
            </a:r>
            <a:r>
              <a:rPr lang="en-US" sz="1200" dirty="0">
                <a:latin typeface="Spectral"/>
              </a:rPr>
              <a:t> – By serving content from the nearest edge server, CDNs reduce latency and improve page load speed.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b="1" dirty="0">
                <a:latin typeface="Spectral"/>
              </a:rPr>
              <a:t>Reduced Server Load</a:t>
            </a:r>
            <a:r>
              <a:rPr lang="en-US" sz="1200" dirty="0">
                <a:latin typeface="Spectral"/>
              </a:rPr>
              <a:t> – CDNs offload traffic from the origin server by caching static assets, reducing resource consumption.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b="1" dirty="0">
                <a:latin typeface="Spectral"/>
              </a:rPr>
              <a:t>Improved Availability and Reliability</a:t>
            </a:r>
            <a:r>
              <a:rPr lang="en-US" sz="1200" dirty="0">
                <a:latin typeface="Spectral"/>
              </a:rPr>
              <a:t> – With multiple servers in different locations, CDNs prevent single points of failure.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b="1" dirty="0">
                <a:latin typeface="Spectral"/>
              </a:rPr>
              <a:t>Scalability</a:t>
            </a:r>
            <a:r>
              <a:rPr lang="en-US" sz="1200" dirty="0">
                <a:latin typeface="Spectral"/>
              </a:rPr>
              <a:t>: CDNs can handle traffic spikes more efficiently than traditional hosting, making them ideal for websites with fluctuating traffic patterns.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b="1" dirty="0">
                <a:latin typeface="Spectral"/>
              </a:rPr>
              <a:t>Global Reach</a:t>
            </a:r>
            <a:r>
              <a:rPr lang="en-US" sz="1200" dirty="0">
                <a:latin typeface="Spectral"/>
              </a:rPr>
              <a:t>: CDNs make it easier to deliver content to users worldwide, regardless of their location.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b="1" dirty="0">
                <a:latin typeface="Spectral"/>
              </a:rPr>
              <a:t>Enhanced Security</a:t>
            </a:r>
            <a:r>
              <a:rPr lang="en-US" sz="1200" dirty="0">
                <a:latin typeface="Spectral"/>
              </a:rPr>
              <a:t> – Many CDNs offer DDoS protection, Web Application Firewalls (WAFs), and bot mitigation to secure applications.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100" dirty="0">
              <a:latin typeface="Spectral"/>
            </a:endParaRPr>
          </a:p>
          <a:p>
            <a:r>
              <a:rPr lang="en-US" sz="1400" dirty="0">
                <a:latin typeface="Spectral"/>
              </a:rPr>
              <a:t>While CDNs offer many benefits, it’s important to note that they also introduce some challenges like:</a:t>
            </a:r>
          </a:p>
          <a:p>
            <a:endParaRPr lang="en-US" sz="300" dirty="0">
              <a:latin typeface="Spectral"/>
            </a:endParaRPr>
          </a:p>
          <a:p>
            <a:endParaRPr lang="en-US" sz="1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b="1" dirty="0">
                <a:latin typeface="Spectral"/>
              </a:rPr>
              <a:t>Increased Complexity:</a:t>
            </a:r>
            <a:r>
              <a:rPr lang="en-US" sz="1200" dirty="0">
                <a:latin typeface="Spectral"/>
              </a:rPr>
              <a:t> Integrating a CDN requires proper DNS configuration, cache rules, and content invalidation policies.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200" b="1" dirty="0">
                <a:latin typeface="Spectral"/>
              </a:rPr>
              <a:t>Increased Cost: </a:t>
            </a:r>
            <a:r>
              <a:rPr lang="en-US" sz="1200" dirty="0">
                <a:latin typeface="Spectral"/>
              </a:rPr>
              <a:t>Many CDN providers charge based on bandwidth usage and request volume. For high-traffic websites, CDN costs </a:t>
            </a:r>
            <a:r>
              <a:rPr lang="en-US" sz="1200" b="1" dirty="0">
                <a:latin typeface="Spectral"/>
              </a:rPr>
              <a:t>can be substantial</a:t>
            </a:r>
            <a:r>
              <a:rPr lang="en-US" sz="1200" dirty="0">
                <a:latin typeface="Spectral"/>
              </a:rPr>
              <a:t>, especially for video streaming, gaming, and software distribution.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466593B-38C4-EDDB-CE75-C07FCB836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100863"/>
            <a:ext cx="10657436" cy="913126"/>
          </a:xfrm>
        </p:spPr>
        <p:txBody>
          <a:bodyPr/>
          <a:lstStyle/>
          <a:p>
            <a:r>
              <a:rPr lang="en-US" dirty="0"/>
              <a:t>Benefits of Using a CDN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A93C81F-A368-E387-26B4-DABDA1765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003214A-9207-AF0D-42B7-48EADA613D22}"/>
              </a:ext>
            </a:extLst>
          </p:cNvPr>
          <p:cNvCxnSpPr>
            <a:cxnSpLocks/>
          </p:cNvCxnSpPr>
          <p:nvPr/>
        </p:nvCxnSpPr>
        <p:spPr>
          <a:xfrm>
            <a:off x="6391746" y="1131683"/>
            <a:ext cx="0" cy="526879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136758E5-B92B-C192-BCDC-13C4F59678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0635" y="1013989"/>
            <a:ext cx="5268799" cy="5268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294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D9E63F-D8D0-D917-EF93-E911979181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A2CD42-F060-6395-E36B-E0F6198D553A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5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0AEBD79D-9955-B128-7E83-A5335EC382F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67898" y="862737"/>
            <a:ext cx="5986810" cy="5330713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200" b="1" dirty="0">
                <a:latin typeface="Spectral"/>
              </a:rPr>
              <a:t>Accelerating Website Performance</a:t>
            </a:r>
            <a:endParaRPr lang="en-IN" sz="1200" dirty="0">
              <a:latin typeface="Spectral"/>
            </a:endParaRPr>
          </a:p>
          <a:p>
            <a:pPr lvl="1"/>
            <a:r>
              <a:rPr lang="en-IN" sz="1200" dirty="0">
                <a:latin typeface="Spectral"/>
              </a:rPr>
              <a:t>Websites with </a:t>
            </a:r>
            <a:r>
              <a:rPr lang="en-IN" sz="1200" b="1" dirty="0">
                <a:latin typeface="Spectral"/>
              </a:rPr>
              <a:t>global traffic</a:t>
            </a:r>
            <a:r>
              <a:rPr lang="en-IN" sz="1200" dirty="0">
                <a:latin typeface="Spectral"/>
              </a:rPr>
              <a:t> use CDNs to ensure </a:t>
            </a:r>
            <a:r>
              <a:rPr lang="en-IN" sz="1200" b="1" dirty="0">
                <a:latin typeface="Spectral"/>
              </a:rPr>
              <a:t>fast page loads</a:t>
            </a:r>
            <a:r>
              <a:rPr lang="en-IN" sz="1200" dirty="0">
                <a:latin typeface="Spectral"/>
              </a:rPr>
              <a:t> for users regardless of location.</a:t>
            </a:r>
          </a:p>
          <a:p>
            <a:pPr lvl="1"/>
            <a:r>
              <a:rPr lang="en-IN" sz="1200" b="1" dirty="0">
                <a:latin typeface="Spectral"/>
              </a:rPr>
              <a:t>CDNs cache static assets</a:t>
            </a:r>
            <a:r>
              <a:rPr lang="en-IN" sz="1200" dirty="0">
                <a:latin typeface="Spectral"/>
              </a:rPr>
              <a:t> (images, CSS, JavaScript) at </a:t>
            </a:r>
            <a:r>
              <a:rPr lang="en-IN" sz="1200" b="1" dirty="0">
                <a:latin typeface="Spectral"/>
              </a:rPr>
              <a:t>edge servers</a:t>
            </a:r>
            <a:r>
              <a:rPr lang="en-IN" sz="1200" dirty="0">
                <a:latin typeface="Spectral"/>
              </a:rPr>
              <a:t>, reducing the time required to fetch them from the origin.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200" b="1" dirty="0">
                <a:latin typeface="Spectral"/>
              </a:rPr>
              <a:t>Video Streaming &amp; OTT Platforms</a:t>
            </a:r>
            <a:endParaRPr lang="en-IN" sz="1200" dirty="0">
              <a:latin typeface="Spectral"/>
            </a:endParaRPr>
          </a:p>
          <a:p>
            <a:pPr lvl="1"/>
            <a:r>
              <a:rPr lang="en-IN" sz="1200" b="1" dirty="0">
                <a:latin typeface="Spectral"/>
              </a:rPr>
              <a:t>CDNs optimize video content delivery</a:t>
            </a:r>
            <a:r>
              <a:rPr lang="en-IN" sz="1200" dirty="0">
                <a:latin typeface="Spectral"/>
              </a:rPr>
              <a:t> by caching video files closer to users, minimizing buffering and latency.</a:t>
            </a:r>
          </a:p>
          <a:p>
            <a:pPr lvl="1"/>
            <a:r>
              <a:rPr lang="en-IN" sz="1200" dirty="0">
                <a:latin typeface="Spectral"/>
              </a:rPr>
              <a:t>Supports </a:t>
            </a:r>
            <a:r>
              <a:rPr lang="en-IN" sz="1200" b="1" dirty="0">
                <a:latin typeface="Spectral"/>
              </a:rPr>
              <a:t>adaptive bitrate streaming</a:t>
            </a:r>
            <a:r>
              <a:rPr lang="en-IN" sz="1200" dirty="0">
                <a:latin typeface="Spectral"/>
              </a:rPr>
              <a:t> (ABR) to serve video based on the user’s internet speed.</a:t>
            </a:r>
          </a:p>
          <a:p>
            <a:pPr lvl="1"/>
            <a:r>
              <a:rPr lang="en-IN" sz="1200" b="1" dirty="0">
                <a:latin typeface="Spectral"/>
              </a:rPr>
              <a:t>Example: </a:t>
            </a:r>
            <a:r>
              <a:rPr lang="en-IN" sz="1200" dirty="0">
                <a:latin typeface="Spectral"/>
              </a:rPr>
              <a:t>Netflix, YouTube, and Spotify use CDNs to serve videos and music in real-time to user.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200" b="1" dirty="0">
                <a:latin typeface="Spectral"/>
              </a:rPr>
              <a:t>Online Gaming</a:t>
            </a:r>
            <a:endParaRPr lang="en-IN" sz="1200" dirty="0">
              <a:latin typeface="Spectral"/>
            </a:endParaRPr>
          </a:p>
          <a:p>
            <a:pPr lvl="1"/>
            <a:r>
              <a:rPr lang="en-IN" sz="1200" dirty="0">
                <a:latin typeface="Spectral"/>
              </a:rPr>
              <a:t>Multiplayer </a:t>
            </a:r>
            <a:r>
              <a:rPr lang="en-IN" sz="1200" b="1" dirty="0">
                <a:latin typeface="Spectral"/>
              </a:rPr>
              <a:t>online games</a:t>
            </a:r>
            <a:r>
              <a:rPr lang="en-IN" sz="1200" dirty="0">
                <a:latin typeface="Spectral"/>
              </a:rPr>
              <a:t> require </a:t>
            </a:r>
            <a:r>
              <a:rPr lang="en-IN" sz="1200" b="1" dirty="0">
                <a:latin typeface="Spectral"/>
              </a:rPr>
              <a:t>low-latency</a:t>
            </a:r>
            <a:r>
              <a:rPr lang="en-IN" sz="1200" dirty="0">
                <a:latin typeface="Spectral"/>
              </a:rPr>
              <a:t> content delivery to ensure a smooth gaming experience.</a:t>
            </a:r>
          </a:p>
          <a:p>
            <a:pPr lvl="1"/>
            <a:r>
              <a:rPr lang="en-IN" sz="1200" dirty="0">
                <a:latin typeface="Spectral"/>
              </a:rPr>
              <a:t>CDNs help distribute game updates, patches, and downloadable content (DLCs) faster.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200" b="1" dirty="0">
                <a:latin typeface="Spectral"/>
              </a:rPr>
              <a:t>Content &amp; Media Distribution</a:t>
            </a:r>
            <a:endParaRPr lang="en-IN" sz="1200" dirty="0">
              <a:latin typeface="Spectral"/>
            </a:endParaRPr>
          </a:p>
          <a:p>
            <a:pPr lvl="1"/>
            <a:r>
              <a:rPr lang="en-IN" sz="1200" dirty="0">
                <a:latin typeface="Spectral"/>
              </a:rPr>
              <a:t>News websites and content platforms </a:t>
            </a:r>
            <a:r>
              <a:rPr lang="en-IN" sz="1200" b="1" dirty="0">
                <a:latin typeface="Spectral"/>
              </a:rPr>
              <a:t>deliver images, articles, and videos</a:t>
            </a:r>
            <a:r>
              <a:rPr lang="en-IN" sz="1200" dirty="0">
                <a:latin typeface="Spectral"/>
              </a:rPr>
              <a:t> through a CDN to handle large traffic spikes.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200" b="1" dirty="0">
                <a:latin typeface="Spectral"/>
              </a:rPr>
              <a:t>Software Distribution &amp; Updates</a:t>
            </a:r>
            <a:endParaRPr lang="en-IN" sz="1200" dirty="0">
              <a:latin typeface="Spectral"/>
            </a:endParaRPr>
          </a:p>
          <a:p>
            <a:pPr lvl="1"/>
            <a:r>
              <a:rPr lang="en-IN" sz="1200" dirty="0">
                <a:latin typeface="Spectral"/>
              </a:rPr>
              <a:t>Operating system and software vendors use CDNs to </a:t>
            </a:r>
            <a:r>
              <a:rPr lang="en-IN" sz="1200" b="1" dirty="0">
                <a:latin typeface="Spectral"/>
              </a:rPr>
              <a:t>distribute large files, updates, and patches</a:t>
            </a:r>
            <a:r>
              <a:rPr lang="en-IN" sz="1200" dirty="0">
                <a:latin typeface="Spectral"/>
              </a:rPr>
              <a:t> quickly.</a:t>
            </a:r>
          </a:p>
          <a:p>
            <a:pPr lvl="1"/>
            <a:r>
              <a:rPr lang="en-IN" sz="1200" dirty="0">
                <a:latin typeface="Spectral"/>
              </a:rPr>
              <a:t>Accelerates the distribution of software updates and applications to users worldwide.</a:t>
            </a:r>
          </a:p>
          <a:p>
            <a:pPr lvl="1"/>
            <a:r>
              <a:rPr lang="en-IN" sz="1200" b="1" dirty="0">
                <a:latin typeface="Spectral"/>
              </a:rPr>
              <a:t>Example:</a:t>
            </a:r>
            <a:r>
              <a:rPr lang="en-IN" sz="1200" dirty="0">
                <a:latin typeface="Spectral"/>
              </a:rPr>
              <a:t> Microsoft, Apple, and Google use CDNs for distributing Windows updates, macOS updates, and Android app downloads.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913D808-5CD5-8301-F359-B3F0C4AF4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16581"/>
            <a:ext cx="10657436" cy="913126"/>
          </a:xfrm>
        </p:spPr>
        <p:txBody>
          <a:bodyPr/>
          <a:lstStyle/>
          <a:p>
            <a:r>
              <a:rPr lang="en-IN" dirty="0"/>
              <a:t>Use Cases of CDNs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CD73882D-5719-38A7-6AC8-9B9435CBE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346662B-F056-20AF-443A-F3F5F442ED75}"/>
              </a:ext>
            </a:extLst>
          </p:cNvPr>
          <p:cNvCxnSpPr>
            <a:cxnSpLocks/>
          </p:cNvCxnSpPr>
          <p:nvPr/>
        </p:nvCxnSpPr>
        <p:spPr>
          <a:xfrm>
            <a:off x="6684475" y="1122630"/>
            <a:ext cx="0" cy="52781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EFF86F3A-FC26-21C3-644D-50AF096C05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8303"/>
          <a:stretch>
            <a:fillRect/>
          </a:stretch>
        </p:blipFill>
        <p:spPr>
          <a:xfrm>
            <a:off x="6684475" y="1428420"/>
            <a:ext cx="5507525" cy="449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589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A0D3DD-B16D-2704-91D6-35A70D26E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699FB0-6BF2-06C5-DC6C-7A2C55CE032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6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1B11153-5C38-6603-D1F1-C89238DF156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241878"/>
            <a:ext cx="5478741" cy="5330713"/>
          </a:xfrm>
        </p:spPr>
        <p:txBody>
          <a:bodyPr/>
          <a:lstStyle/>
          <a:p>
            <a:r>
              <a:rPr lang="en-US" sz="1400" dirty="0">
                <a:latin typeface="Spectral"/>
              </a:rPr>
              <a:t>Here are some of the most widely used CDN providers:</a:t>
            </a:r>
          </a:p>
          <a:p>
            <a:endParaRPr lang="en-US" sz="1400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Akamai</a:t>
            </a:r>
            <a:r>
              <a:rPr lang="en-US" sz="1400" dirty="0">
                <a:latin typeface="Spectral"/>
              </a:rPr>
              <a:t>: One of the oldest and largest CDN providers, known for its extensive global network and robust security features.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Cloudflare</a:t>
            </a:r>
            <a:r>
              <a:rPr lang="en-US" sz="1400" dirty="0">
                <a:latin typeface="Spectral"/>
              </a:rPr>
              <a:t>: Offers a comprehensive suite of performance and security services, including a free tier for smaller websites.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Fastly</a:t>
            </a:r>
            <a:r>
              <a:rPr lang="en-US" sz="1400" dirty="0">
                <a:latin typeface="Spectral"/>
              </a:rPr>
              <a:t>: Known for its real-time content delivery and edge computing capabilities.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Amazon CloudFront: </a:t>
            </a:r>
            <a:r>
              <a:rPr lang="en-US" sz="1400" dirty="0">
                <a:latin typeface="Spectral"/>
              </a:rPr>
              <a:t>Integrated with AWS, provides seamless scalability and extensive integration with other AWS services.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Google Cloud CDN</a:t>
            </a:r>
            <a:r>
              <a:rPr lang="en-US" sz="1400" dirty="0">
                <a:latin typeface="Spectral"/>
              </a:rPr>
              <a:t>: Leverages Google’s global network infrastructure to ensure high performance and low-latency content delivery.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>
                <a:latin typeface="Spectral"/>
              </a:rPr>
              <a:t>Microsoft Azure CDN</a:t>
            </a:r>
            <a:r>
              <a:rPr lang="en-US" sz="1400" dirty="0">
                <a:latin typeface="Spectral"/>
              </a:rPr>
              <a:t> – Designed for applications hosted on Microsoft Azure, providing seamless integration with other Azure services.</a:t>
            </a:r>
          </a:p>
          <a:p>
            <a:endParaRPr lang="en-US" sz="1400" dirty="0">
              <a:latin typeface="Spectral"/>
            </a:endParaRPr>
          </a:p>
          <a:p>
            <a:r>
              <a:rPr lang="en-US" sz="1400" dirty="0">
                <a:latin typeface="Spectral"/>
              </a:rPr>
              <a:t>Selecting the best CDN depends on your </a:t>
            </a:r>
            <a:r>
              <a:rPr lang="en-US" sz="1400" b="1" dirty="0">
                <a:latin typeface="Spectral"/>
              </a:rPr>
              <a:t>use case</a:t>
            </a:r>
            <a:r>
              <a:rPr lang="en-US" sz="1400" dirty="0">
                <a:latin typeface="Spectral"/>
              </a:rPr>
              <a:t>, </a:t>
            </a:r>
            <a:r>
              <a:rPr lang="en-US" sz="1400" b="1" dirty="0">
                <a:latin typeface="Spectral"/>
              </a:rPr>
              <a:t>budget</a:t>
            </a:r>
            <a:r>
              <a:rPr lang="en-US" sz="1400" dirty="0">
                <a:latin typeface="Spectral"/>
              </a:rPr>
              <a:t>, and </a:t>
            </a:r>
            <a:r>
              <a:rPr lang="en-US" sz="1400" b="1" dirty="0">
                <a:latin typeface="Spectral"/>
              </a:rPr>
              <a:t>platform integration requirements</a:t>
            </a:r>
            <a:r>
              <a:rPr lang="en-US" sz="1400" dirty="0">
                <a:latin typeface="Spectral"/>
              </a:rPr>
              <a:t>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2825FEC-C9DD-F607-97BB-D95C9015A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100863"/>
            <a:ext cx="10657436" cy="913126"/>
          </a:xfrm>
        </p:spPr>
        <p:txBody>
          <a:bodyPr/>
          <a:lstStyle/>
          <a:p>
            <a:r>
              <a:rPr lang="en-IN" dirty="0"/>
              <a:t>Popular CDN Providers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3260BD4C-F914-0868-5BF5-096331502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0CB2DD9-156E-F7E4-CBB0-AD10D997A228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7C930D7A-47D7-A6E7-1805-436184D77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8145" y="557425"/>
            <a:ext cx="6015165" cy="601516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D82BA58-D6D5-0E0D-C9BB-DF0BCEE9624F}"/>
              </a:ext>
            </a:extLst>
          </p:cNvPr>
          <p:cNvSpPr/>
          <p:nvPr/>
        </p:nvSpPr>
        <p:spPr>
          <a:xfrm>
            <a:off x="9553575" y="2962275"/>
            <a:ext cx="2228850" cy="913126"/>
          </a:xfrm>
          <a:prstGeom prst="rect">
            <a:avLst/>
          </a:prstGeom>
          <a:ln>
            <a:noFill/>
          </a:ln>
        </p:spPr>
        <p:style>
          <a:lnRef idx="0">
            <a:scrgbClr r="0" g="0" b="0"/>
          </a:lnRef>
          <a:fillRef idx="1001">
            <a:schemeClr val="lt1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098" name="Picture 2" descr="Introduction to Amazon CloudFront | by Meriem Terki | AWS Tip">
            <a:extLst>
              <a:ext uri="{FF2B5EF4-FFF2-40B4-BE49-F238E27FC236}">
                <a16:creationId xmlns:a16="http://schemas.microsoft.com/office/drawing/2014/main" id="{6FE6D6F2-066D-8B0D-016A-833819B7F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0750" y="2814685"/>
            <a:ext cx="1289130" cy="1289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8977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presentation light - tm89027928_Win22_jx_v15" id="{E4F720B1-AC3A-441F-B00A-6ECF71D2AB0C}" vid="{71933BEE-9DD7-4D62-B50F-A654080E9C93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76A4D1D3-B327-4D60-927D-26045FF4AF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F156100-9533-4411-B0C0-FA18F914F7B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2C81503-9DEF-42F3-A99B-D5E0223E195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2756</TotalTime>
  <Words>1006</Words>
  <Application>Microsoft Office PowerPoint</Application>
  <PresentationFormat>Widescreen</PresentationFormat>
  <Paragraphs>79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等线</vt:lpstr>
      <vt:lpstr>Abadi</vt:lpstr>
      <vt:lpstr>Arial</vt:lpstr>
      <vt:lpstr>Calibri</vt:lpstr>
      <vt:lpstr>Posterama Text Black</vt:lpstr>
      <vt:lpstr>Posterama Text SemiBold</vt:lpstr>
      <vt:lpstr>Spectral</vt:lpstr>
      <vt:lpstr>Wingdings</vt:lpstr>
      <vt:lpstr>Office 主题​​</vt:lpstr>
      <vt:lpstr>What is a CDN ?</vt:lpstr>
      <vt:lpstr>How Does a CDN Work?</vt:lpstr>
      <vt:lpstr>How Does a CDN Work?</vt:lpstr>
      <vt:lpstr>Benefits of Using a CDN</vt:lpstr>
      <vt:lpstr>Use Cases of CDNs</vt:lpstr>
      <vt:lpstr>Popular CDN Providers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Arnab Das</dc:creator>
  <cp:lastModifiedBy>Arnab Das</cp:lastModifiedBy>
  <cp:revision>215</cp:revision>
  <dcterms:created xsi:type="dcterms:W3CDTF">2024-08-09T17:51:35Z</dcterms:created>
  <dcterms:modified xsi:type="dcterms:W3CDTF">2025-07-12T13:06:18Z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